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2"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206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374461-4274-4FF3-B1C8-F8A317CCE44F}" type="doc">
      <dgm:prSet loTypeId="urn:microsoft.com/office/officeart/2005/8/layout/default" loCatId="list" qsTypeId="urn:microsoft.com/office/officeart/2005/8/quickstyle/3d4" qsCatId="3D" csTypeId="urn:microsoft.com/office/officeart/2005/8/colors/accent1_2" csCatId="accent1" phldr="1"/>
      <dgm:spPr/>
      <dgm:t>
        <a:bodyPr/>
        <a:lstStyle/>
        <a:p>
          <a:endParaRPr lang="el-GR"/>
        </a:p>
      </dgm:t>
    </dgm:pt>
    <dgm:pt modelId="{663E6440-0C04-4C43-B9FE-C93878430F34}">
      <dgm:prSet phldrT="[Κείμενο]"/>
      <dgm:spPr/>
      <dgm:t>
        <a:bodyPr/>
        <a:lstStyle/>
        <a:p>
          <a:r>
            <a:rPr lang="el-GR" dirty="0" smtClean="0">
              <a:solidFill>
                <a:schemeClr val="tx1"/>
              </a:solidFill>
            </a:rPr>
            <a:t>Μας κρατάει στο έδαφος</a:t>
          </a:r>
        </a:p>
      </dgm:t>
    </dgm:pt>
    <dgm:pt modelId="{625343A6-8D35-4EC9-A1BE-4B5CC4C24BF9}" type="parTrans" cxnId="{05420BBD-9C53-4C31-B7A7-5472467E454A}">
      <dgm:prSet/>
      <dgm:spPr/>
      <dgm:t>
        <a:bodyPr/>
        <a:lstStyle/>
        <a:p>
          <a:endParaRPr lang="el-GR"/>
        </a:p>
      </dgm:t>
    </dgm:pt>
    <dgm:pt modelId="{05393735-A2D6-46BE-845C-8EC98C230F08}" type="sibTrans" cxnId="{05420BBD-9C53-4C31-B7A7-5472467E454A}">
      <dgm:prSet/>
      <dgm:spPr/>
      <dgm:t>
        <a:bodyPr/>
        <a:lstStyle/>
        <a:p>
          <a:endParaRPr lang="el-GR"/>
        </a:p>
      </dgm:t>
    </dgm:pt>
    <dgm:pt modelId="{019E118D-BABD-43FD-9E58-53DD4CF43429}">
      <dgm:prSet phldrT="[Κείμενο]"/>
      <dgm:spPr/>
      <dgm:t>
        <a:bodyPr/>
        <a:lstStyle/>
        <a:p>
          <a:r>
            <a:rPr lang="el-GR" dirty="0" smtClean="0">
              <a:solidFill>
                <a:schemeClr val="tx1"/>
              </a:solidFill>
            </a:rPr>
            <a:t>Σταθερότητα γαλαξιών </a:t>
          </a:r>
          <a:endParaRPr lang="el-GR" dirty="0">
            <a:solidFill>
              <a:schemeClr val="tx1"/>
            </a:solidFill>
          </a:endParaRPr>
        </a:p>
      </dgm:t>
    </dgm:pt>
    <dgm:pt modelId="{F0C3FE32-CE50-4E69-85F6-D94C6269B51A}" type="parTrans" cxnId="{BDAF6726-CFE0-4B45-85E6-07F80517B826}">
      <dgm:prSet/>
      <dgm:spPr/>
      <dgm:t>
        <a:bodyPr/>
        <a:lstStyle/>
        <a:p>
          <a:endParaRPr lang="el-GR"/>
        </a:p>
      </dgm:t>
    </dgm:pt>
    <dgm:pt modelId="{7AA623E4-3D77-4C95-896B-5D2C0C246311}" type="sibTrans" cxnId="{BDAF6726-CFE0-4B45-85E6-07F80517B826}">
      <dgm:prSet/>
      <dgm:spPr/>
      <dgm:t>
        <a:bodyPr/>
        <a:lstStyle/>
        <a:p>
          <a:endParaRPr lang="el-GR"/>
        </a:p>
      </dgm:t>
    </dgm:pt>
    <dgm:pt modelId="{D99B7328-46F3-4456-B64B-0AC0196B2AF2}">
      <dgm:prSet phldrT="[Κείμενο]"/>
      <dgm:spPr/>
      <dgm:t>
        <a:bodyPr/>
        <a:lstStyle/>
        <a:p>
          <a:r>
            <a:rPr lang="el-GR" b="0" i="0" dirty="0" smtClean="0">
              <a:solidFill>
                <a:schemeClr val="tx1"/>
              </a:solidFill>
            </a:rPr>
            <a:t>Με την βοήθεια της βαρύτητας παράγουμε ηλεκτρικό ρεύμα από τα υδροηλεκτρικά εργοστάσια</a:t>
          </a:r>
        </a:p>
      </dgm:t>
    </dgm:pt>
    <dgm:pt modelId="{49E8FF3B-68AC-49CC-8A62-FAF41F37683A}" type="parTrans" cxnId="{FB2D8AA1-B7E1-4ED1-8C83-56FDEC1A3180}">
      <dgm:prSet/>
      <dgm:spPr/>
      <dgm:t>
        <a:bodyPr/>
        <a:lstStyle/>
        <a:p>
          <a:endParaRPr lang="el-GR"/>
        </a:p>
      </dgm:t>
    </dgm:pt>
    <dgm:pt modelId="{687CBE2E-C180-4B6C-89A7-7C2F2529C883}" type="sibTrans" cxnId="{FB2D8AA1-B7E1-4ED1-8C83-56FDEC1A3180}">
      <dgm:prSet/>
      <dgm:spPr/>
      <dgm:t>
        <a:bodyPr/>
        <a:lstStyle/>
        <a:p>
          <a:endParaRPr lang="el-GR"/>
        </a:p>
      </dgm:t>
    </dgm:pt>
    <dgm:pt modelId="{E41A6566-9A1D-4DB8-B6B4-CFDD42D60836}">
      <dgm:prSet phldrT="[Κείμενο]"/>
      <dgm:spPr/>
      <dgm:t>
        <a:bodyPr/>
        <a:lstStyle/>
        <a:p>
          <a:r>
            <a:rPr lang="el-GR" dirty="0" smtClean="0">
              <a:solidFill>
                <a:schemeClr val="tx1"/>
              </a:solidFill>
            </a:rPr>
            <a:t>Διατηρεί το φεγγάρι σε τροχιά</a:t>
          </a:r>
          <a:endParaRPr lang="el-GR" dirty="0">
            <a:solidFill>
              <a:schemeClr val="tx1"/>
            </a:solidFill>
          </a:endParaRPr>
        </a:p>
      </dgm:t>
    </dgm:pt>
    <dgm:pt modelId="{9C292E7D-1372-4103-B471-F5DA13D0295E}" type="parTrans" cxnId="{976A5017-AEA1-4B10-AA58-05309036CD63}">
      <dgm:prSet/>
      <dgm:spPr/>
      <dgm:t>
        <a:bodyPr/>
        <a:lstStyle/>
        <a:p>
          <a:endParaRPr lang="el-GR"/>
        </a:p>
      </dgm:t>
    </dgm:pt>
    <dgm:pt modelId="{397B1D7C-F7AB-4465-B8B4-A4039A48686E}" type="sibTrans" cxnId="{976A5017-AEA1-4B10-AA58-05309036CD63}">
      <dgm:prSet/>
      <dgm:spPr/>
      <dgm:t>
        <a:bodyPr/>
        <a:lstStyle/>
        <a:p>
          <a:endParaRPr lang="el-GR"/>
        </a:p>
      </dgm:t>
    </dgm:pt>
    <dgm:pt modelId="{A69CAA91-DD67-407E-969F-FF25B9426A8C}" type="pres">
      <dgm:prSet presAssocID="{BC374461-4274-4FF3-B1C8-F8A317CCE44F}" presName="diagram" presStyleCnt="0">
        <dgm:presLayoutVars>
          <dgm:dir/>
          <dgm:resizeHandles val="exact"/>
        </dgm:presLayoutVars>
      </dgm:prSet>
      <dgm:spPr/>
    </dgm:pt>
    <dgm:pt modelId="{EDB729B1-7D20-47F6-A47C-E6ADC099E6ED}" type="pres">
      <dgm:prSet presAssocID="{663E6440-0C04-4C43-B9FE-C93878430F34}" presName="node" presStyleLbl="node1" presStyleIdx="0" presStyleCnt="4">
        <dgm:presLayoutVars>
          <dgm:bulletEnabled val="1"/>
        </dgm:presLayoutVars>
      </dgm:prSet>
      <dgm:spPr/>
      <dgm:t>
        <a:bodyPr/>
        <a:lstStyle/>
        <a:p>
          <a:endParaRPr lang="el-GR"/>
        </a:p>
      </dgm:t>
    </dgm:pt>
    <dgm:pt modelId="{BFB76028-E426-4341-8C0A-8E91776AF8B7}" type="pres">
      <dgm:prSet presAssocID="{05393735-A2D6-46BE-845C-8EC98C230F08}" presName="sibTrans" presStyleCnt="0"/>
      <dgm:spPr/>
    </dgm:pt>
    <dgm:pt modelId="{CDA03D75-58E2-4092-97C8-8B495D9EB375}" type="pres">
      <dgm:prSet presAssocID="{019E118D-BABD-43FD-9E58-53DD4CF43429}" presName="node" presStyleLbl="node1" presStyleIdx="1" presStyleCnt="4">
        <dgm:presLayoutVars>
          <dgm:bulletEnabled val="1"/>
        </dgm:presLayoutVars>
      </dgm:prSet>
      <dgm:spPr/>
      <dgm:t>
        <a:bodyPr/>
        <a:lstStyle/>
        <a:p>
          <a:endParaRPr lang="el-GR"/>
        </a:p>
      </dgm:t>
    </dgm:pt>
    <dgm:pt modelId="{289BEB70-D975-48C4-A6CF-DE0C1423721C}" type="pres">
      <dgm:prSet presAssocID="{7AA623E4-3D77-4C95-896B-5D2C0C246311}" presName="sibTrans" presStyleCnt="0"/>
      <dgm:spPr/>
    </dgm:pt>
    <dgm:pt modelId="{28B96AE2-B320-4C36-8A2E-A5F9770DE4E2}" type="pres">
      <dgm:prSet presAssocID="{D99B7328-46F3-4456-B64B-0AC0196B2AF2}" presName="node" presStyleLbl="node1" presStyleIdx="2" presStyleCnt="4">
        <dgm:presLayoutVars>
          <dgm:bulletEnabled val="1"/>
        </dgm:presLayoutVars>
      </dgm:prSet>
      <dgm:spPr/>
      <dgm:t>
        <a:bodyPr/>
        <a:lstStyle/>
        <a:p>
          <a:endParaRPr lang="el-GR"/>
        </a:p>
      </dgm:t>
    </dgm:pt>
    <dgm:pt modelId="{85CF086F-AB6E-42D8-8A1F-C9FD642EB33B}" type="pres">
      <dgm:prSet presAssocID="{687CBE2E-C180-4B6C-89A7-7C2F2529C883}" presName="sibTrans" presStyleCnt="0"/>
      <dgm:spPr/>
    </dgm:pt>
    <dgm:pt modelId="{C3D1BE11-41B7-4A36-A154-9D2B29B89EA5}" type="pres">
      <dgm:prSet presAssocID="{E41A6566-9A1D-4DB8-B6B4-CFDD42D60836}" presName="node" presStyleLbl="node1" presStyleIdx="3" presStyleCnt="4">
        <dgm:presLayoutVars>
          <dgm:bulletEnabled val="1"/>
        </dgm:presLayoutVars>
      </dgm:prSet>
      <dgm:spPr/>
      <dgm:t>
        <a:bodyPr/>
        <a:lstStyle/>
        <a:p>
          <a:endParaRPr lang="el-GR"/>
        </a:p>
      </dgm:t>
    </dgm:pt>
  </dgm:ptLst>
  <dgm:cxnLst>
    <dgm:cxn modelId="{5B4B4220-6C33-4288-B670-C9DD8EA3ABCB}" type="presOf" srcId="{019E118D-BABD-43FD-9E58-53DD4CF43429}" destId="{CDA03D75-58E2-4092-97C8-8B495D9EB375}" srcOrd="0" destOrd="0" presId="urn:microsoft.com/office/officeart/2005/8/layout/default"/>
    <dgm:cxn modelId="{2E32DA3E-6D9E-4399-8DF8-57DA028615FE}" type="presOf" srcId="{BC374461-4274-4FF3-B1C8-F8A317CCE44F}" destId="{A69CAA91-DD67-407E-969F-FF25B9426A8C}" srcOrd="0" destOrd="0" presId="urn:microsoft.com/office/officeart/2005/8/layout/default"/>
    <dgm:cxn modelId="{976A5017-AEA1-4B10-AA58-05309036CD63}" srcId="{BC374461-4274-4FF3-B1C8-F8A317CCE44F}" destId="{E41A6566-9A1D-4DB8-B6B4-CFDD42D60836}" srcOrd="3" destOrd="0" parTransId="{9C292E7D-1372-4103-B471-F5DA13D0295E}" sibTransId="{397B1D7C-F7AB-4465-B8B4-A4039A48686E}"/>
    <dgm:cxn modelId="{FB2D8AA1-B7E1-4ED1-8C83-56FDEC1A3180}" srcId="{BC374461-4274-4FF3-B1C8-F8A317CCE44F}" destId="{D99B7328-46F3-4456-B64B-0AC0196B2AF2}" srcOrd="2" destOrd="0" parTransId="{49E8FF3B-68AC-49CC-8A62-FAF41F37683A}" sibTransId="{687CBE2E-C180-4B6C-89A7-7C2F2529C883}"/>
    <dgm:cxn modelId="{A4392D23-0B1D-4171-827B-785A953FF5B9}" type="presOf" srcId="{663E6440-0C04-4C43-B9FE-C93878430F34}" destId="{EDB729B1-7D20-47F6-A47C-E6ADC099E6ED}" srcOrd="0" destOrd="0" presId="urn:microsoft.com/office/officeart/2005/8/layout/default"/>
    <dgm:cxn modelId="{BDAF6726-CFE0-4B45-85E6-07F80517B826}" srcId="{BC374461-4274-4FF3-B1C8-F8A317CCE44F}" destId="{019E118D-BABD-43FD-9E58-53DD4CF43429}" srcOrd="1" destOrd="0" parTransId="{F0C3FE32-CE50-4E69-85F6-D94C6269B51A}" sibTransId="{7AA623E4-3D77-4C95-896B-5D2C0C246311}"/>
    <dgm:cxn modelId="{7DFBC334-091F-4B05-ADE6-2F54CE0B0C45}" type="presOf" srcId="{D99B7328-46F3-4456-B64B-0AC0196B2AF2}" destId="{28B96AE2-B320-4C36-8A2E-A5F9770DE4E2}" srcOrd="0" destOrd="0" presId="urn:microsoft.com/office/officeart/2005/8/layout/default"/>
    <dgm:cxn modelId="{6C12C27F-37A9-4DE5-BCBB-07BD704F3D01}" type="presOf" srcId="{E41A6566-9A1D-4DB8-B6B4-CFDD42D60836}" destId="{C3D1BE11-41B7-4A36-A154-9D2B29B89EA5}" srcOrd="0" destOrd="0" presId="urn:microsoft.com/office/officeart/2005/8/layout/default"/>
    <dgm:cxn modelId="{05420BBD-9C53-4C31-B7A7-5472467E454A}" srcId="{BC374461-4274-4FF3-B1C8-F8A317CCE44F}" destId="{663E6440-0C04-4C43-B9FE-C93878430F34}" srcOrd="0" destOrd="0" parTransId="{625343A6-8D35-4EC9-A1BE-4B5CC4C24BF9}" sibTransId="{05393735-A2D6-46BE-845C-8EC98C230F08}"/>
    <dgm:cxn modelId="{EC451EDC-A8D9-4439-8848-8A124C607AFF}" type="presParOf" srcId="{A69CAA91-DD67-407E-969F-FF25B9426A8C}" destId="{EDB729B1-7D20-47F6-A47C-E6ADC099E6ED}" srcOrd="0" destOrd="0" presId="urn:microsoft.com/office/officeart/2005/8/layout/default"/>
    <dgm:cxn modelId="{3C866960-B737-4112-A687-9CDB7E14A316}" type="presParOf" srcId="{A69CAA91-DD67-407E-969F-FF25B9426A8C}" destId="{BFB76028-E426-4341-8C0A-8E91776AF8B7}" srcOrd="1" destOrd="0" presId="urn:microsoft.com/office/officeart/2005/8/layout/default"/>
    <dgm:cxn modelId="{4AA7E295-035C-415E-AD70-F1AD12FDE4BE}" type="presParOf" srcId="{A69CAA91-DD67-407E-969F-FF25B9426A8C}" destId="{CDA03D75-58E2-4092-97C8-8B495D9EB375}" srcOrd="2" destOrd="0" presId="urn:microsoft.com/office/officeart/2005/8/layout/default"/>
    <dgm:cxn modelId="{77A73807-5AE0-40F3-801D-46BF9003EAEE}" type="presParOf" srcId="{A69CAA91-DD67-407E-969F-FF25B9426A8C}" destId="{289BEB70-D975-48C4-A6CF-DE0C1423721C}" srcOrd="3" destOrd="0" presId="urn:microsoft.com/office/officeart/2005/8/layout/default"/>
    <dgm:cxn modelId="{A9193382-A672-453C-A4B1-3709F9071CF8}" type="presParOf" srcId="{A69CAA91-DD67-407E-969F-FF25B9426A8C}" destId="{28B96AE2-B320-4C36-8A2E-A5F9770DE4E2}" srcOrd="4" destOrd="0" presId="urn:microsoft.com/office/officeart/2005/8/layout/default"/>
    <dgm:cxn modelId="{D95DD075-E4DD-4817-AD02-ED7C971399FE}" type="presParOf" srcId="{A69CAA91-DD67-407E-969F-FF25B9426A8C}" destId="{85CF086F-AB6E-42D8-8A1F-C9FD642EB33B}" srcOrd="5" destOrd="0" presId="urn:microsoft.com/office/officeart/2005/8/layout/default"/>
    <dgm:cxn modelId="{DCFD5A78-3C74-4F0C-9A2F-CDCDE71C7320}" type="presParOf" srcId="{A69CAA91-DD67-407E-969F-FF25B9426A8C}" destId="{C3D1BE11-41B7-4A36-A154-9D2B29B89EA5}" srcOrd="6"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DB729B1-7D20-47F6-A47C-E6ADC099E6ED}">
      <dsp:nvSpPr>
        <dsp:cNvPr id="0" name=""/>
        <dsp:cNvSpPr/>
      </dsp:nvSpPr>
      <dsp:spPr>
        <a:xfrm>
          <a:off x="460905" y="1047"/>
          <a:ext cx="3479899" cy="2087939"/>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l-GR" sz="2600" kern="1200" dirty="0" smtClean="0">
              <a:solidFill>
                <a:schemeClr val="tx1"/>
              </a:solidFill>
            </a:rPr>
            <a:t>Μας κρατάει στο έδαφος</a:t>
          </a:r>
        </a:p>
      </dsp:txBody>
      <dsp:txXfrm>
        <a:off x="460905" y="1047"/>
        <a:ext cx="3479899" cy="2087939"/>
      </dsp:txXfrm>
    </dsp:sp>
    <dsp:sp modelId="{CDA03D75-58E2-4092-97C8-8B495D9EB375}">
      <dsp:nvSpPr>
        <dsp:cNvPr id="0" name=""/>
        <dsp:cNvSpPr/>
      </dsp:nvSpPr>
      <dsp:spPr>
        <a:xfrm>
          <a:off x="4288794" y="1047"/>
          <a:ext cx="3479899" cy="2087939"/>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l-GR" sz="2600" kern="1200" dirty="0" smtClean="0">
              <a:solidFill>
                <a:schemeClr val="tx1"/>
              </a:solidFill>
            </a:rPr>
            <a:t>Σταθερότητα γαλαξιών </a:t>
          </a:r>
          <a:endParaRPr lang="el-GR" sz="2600" kern="1200" dirty="0">
            <a:solidFill>
              <a:schemeClr val="tx1"/>
            </a:solidFill>
          </a:endParaRPr>
        </a:p>
      </dsp:txBody>
      <dsp:txXfrm>
        <a:off x="4288794" y="1047"/>
        <a:ext cx="3479899" cy="2087939"/>
      </dsp:txXfrm>
    </dsp:sp>
    <dsp:sp modelId="{28B96AE2-B320-4C36-8A2E-A5F9770DE4E2}">
      <dsp:nvSpPr>
        <dsp:cNvPr id="0" name=""/>
        <dsp:cNvSpPr/>
      </dsp:nvSpPr>
      <dsp:spPr>
        <a:xfrm>
          <a:off x="460905" y="2436976"/>
          <a:ext cx="3479899" cy="2087939"/>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l-GR" sz="2600" b="0" i="0" kern="1200" dirty="0" smtClean="0">
              <a:solidFill>
                <a:schemeClr val="tx1"/>
              </a:solidFill>
            </a:rPr>
            <a:t>Με την βοήθεια της βαρύτητας παράγουμε ηλεκτρικό ρεύμα από τα υδροηλεκτρικά εργοστάσια</a:t>
          </a:r>
        </a:p>
      </dsp:txBody>
      <dsp:txXfrm>
        <a:off x="460905" y="2436976"/>
        <a:ext cx="3479899" cy="2087939"/>
      </dsp:txXfrm>
    </dsp:sp>
    <dsp:sp modelId="{C3D1BE11-41B7-4A36-A154-9D2B29B89EA5}">
      <dsp:nvSpPr>
        <dsp:cNvPr id="0" name=""/>
        <dsp:cNvSpPr/>
      </dsp:nvSpPr>
      <dsp:spPr>
        <a:xfrm>
          <a:off x="4288794" y="2436976"/>
          <a:ext cx="3479899" cy="2087939"/>
        </a:xfrm>
        <a:prstGeom prst="rect">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l-GR" sz="2600" kern="1200" dirty="0" smtClean="0">
              <a:solidFill>
                <a:schemeClr val="tx1"/>
              </a:solidFill>
            </a:rPr>
            <a:t>Διατηρεί το φεγγάρι σε τροχιά</a:t>
          </a:r>
          <a:endParaRPr lang="el-GR" sz="2600" kern="1200" dirty="0">
            <a:solidFill>
              <a:schemeClr val="tx1"/>
            </a:solidFill>
          </a:endParaRPr>
        </a:p>
      </dsp:txBody>
      <dsp:txXfrm>
        <a:off x="4288794" y="2436976"/>
        <a:ext cx="3479899" cy="208793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5BE71F-6E19-40BD-B81D-F8F4D979D60C}" type="datetimeFigureOut">
              <a:rPr lang="el-GR" smtClean="0"/>
              <a:t>23/4/2018</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537EC11-30D4-4CB1-B61F-1B6D03D641A8}" type="slidenum">
              <a:rPr lang="el-GR" smtClean="0"/>
              <a:t>‹#›</a:t>
            </a:fld>
            <a:endParaRPr lang="el-G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dirty="0" smtClean="0"/>
              <a:t>Παιδαγωγικό τμήμα Δημοτικής Εκπαίδευσης </a:t>
            </a:r>
            <a:endParaRPr lang="el-GR" dirty="0"/>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6849D0-29C0-4855-B607-9B16D2D83A31}" type="datetimeFigureOut">
              <a:rPr lang="el-GR" smtClean="0"/>
              <a:t>23/4/2018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37D267-E722-4500-9485-C852D2CA23FF}" type="slidenum">
              <a:rPr lang="el-GR" smtClean="0"/>
              <a:t>‹#›</a:t>
            </a:fld>
            <a:endParaRPr lang="el-GR"/>
          </a:p>
        </p:txBody>
      </p:sp>
      <p:sp>
        <p:nvSpPr>
          <p:cNvPr id="9" name="8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l-GR" dirty="0" smtClean="0"/>
              <a:t>Η βαρύτητα</a:t>
            </a:r>
            <a:endParaRPr lang="el-G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97449648-3230-4628-9480-7F3B02BE1905}"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dirty="0"/>
          </a:p>
        </p:txBody>
      </p:sp>
      <p:sp>
        <p:nvSpPr>
          <p:cNvPr id="6" name="5 - Θέση αριθμού διαφάνειας"/>
          <p:cNvSpPr>
            <a:spLocks noGrp="1"/>
          </p:cNvSpPr>
          <p:nvPr>
            <p:ph type="sldNum" sz="quarter" idx="12"/>
          </p:nvPr>
        </p:nvSpPr>
        <p:spPr/>
        <p:txBody>
          <a:bodyPr/>
          <a:lstStyle>
            <a:lvl1pPr>
              <a:defRPr>
                <a:solidFill>
                  <a:schemeClr val="tx1"/>
                </a:solidFill>
              </a:defRPr>
            </a:lvl1pPr>
          </a:lstStyle>
          <a:p>
            <a:r>
              <a:rPr lang="el-GR" dirty="0" smtClean="0"/>
              <a:t>1</a:t>
            </a:r>
            <a:endParaRPr lang="el-G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A6FAA4B1-0ABB-4F50-8CE1-59BD66EB8DC2}"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262BE1CB-6206-44C6-A3E0-440449CA2315}"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6609D659-8AD1-4252-AA9C-2B3341A4F27B}"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262BE1CB-6206-44C6-A3E0-440449CA2315}"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6AF98B3F-649D-4F50-9CC4-A5622D8C3C1E}"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dirty="0" smtClean="0"/>
          </a:p>
        </p:txBody>
      </p:sp>
      <p:sp>
        <p:nvSpPr>
          <p:cNvPr id="6" name="5 - Θέση αριθμού διαφάνειας"/>
          <p:cNvSpPr>
            <a:spLocks noGrp="1"/>
          </p:cNvSpPr>
          <p:nvPr>
            <p:ph type="sldNum" sz="quarter" idx="12"/>
          </p:nvPr>
        </p:nvSpPr>
        <p:spPr/>
        <p:txBody>
          <a:bodyPr/>
          <a:lstStyle/>
          <a:p>
            <a:fld id="{262BE1CB-6206-44C6-A3E0-440449CA2315}" type="slidenum">
              <a:rPr lang="el-GR" smtClean="0"/>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8F8EC2B3-C61A-4F43-A0EB-7181F6705185}"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262BE1CB-6206-44C6-A3E0-440449CA2315}"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B927D9D9-ECDA-4B8E-A0E8-7D187723095F}" type="datetime1">
              <a:rPr lang="el-GR" smtClean="0"/>
              <a:t>23/4/2018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262BE1CB-6206-44C6-A3E0-440449CA2315}"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FDA01F52-33F6-4609-A580-3951147F7D79}" type="datetime1">
              <a:rPr lang="el-GR" smtClean="0"/>
              <a:t>23/4/2018</a:t>
            </a:fld>
            <a:endParaRPr lang="el-GR"/>
          </a:p>
        </p:txBody>
      </p:sp>
      <p:sp>
        <p:nvSpPr>
          <p:cNvPr id="8" name="7 - Θέση υποσέλιδου"/>
          <p:cNvSpPr>
            <a:spLocks noGrp="1"/>
          </p:cNvSpPr>
          <p:nvPr>
            <p:ph type="ftr" sz="quarter" idx="11"/>
          </p:nvPr>
        </p:nvSpPr>
        <p:spPr/>
        <p:txBody>
          <a:bodyPr/>
          <a:lstStyle/>
          <a:p>
            <a:r>
              <a:rPr lang="el-GR" smtClean="0"/>
              <a:t>Η βαρύτητα </a:t>
            </a:r>
            <a:endParaRPr lang="el-GR"/>
          </a:p>
        </p:txBody>
      </p:sp>
      <p:sp>
        <p:nvSpPr>
          <p:cNvPr id="9" name="8 - Θέση αριθμού διαφάνειας"/>
          <p:cNvSpPr>
            <a:spLocks noGrp="1"/>
          </p:cNvSpPr>
          <p:nvPr>
            <p:ph type="sldNum" sz="quarter" idx="12"/>
          </p:nvPr>
        </p:nvSpPr>
        <p:spPr/>
        <p:txBody>
          <a:bodyPr/>
          <a:lstStyle/>
          <a:p>
            <a:fld id="{262BE1CB-6206-44C6-A3E0-440449CA2315}" type="slidenum">
              <a:rPr lang="el-GR" smtClean="0"/>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A7432068-77EE-44FC-BEE7-1657814C63B4}" type="datetime1">
              <a:rPr lang="el-GR" smtClean="0"/>
              <a:t>23/4/2018</a:t>
            </a:fld>
            <a:endParaRPr lang="el-GR"/>
          </a:p>
        </p:txBody>
      </p:sp>
      <p:sp>
        <p:nvSpPr>
          <p:cNvPr id="4" name="3 - Θέση υποσέλιδου"/>
          <p:cNvSpPr>
            <a:spLocks noGrp="1"/>
          </p:cNvSpPr>
          <p:nvPr>
            <p:ph type="ftr" sz="quarter" idx="11"/>
          </p:nvPr>
        </p:nvSpPr>
        <p:spPr/>
        <p:txBody>
          <a:bodyPr/>
          <a:lstStyle/>
          <a:p>
            <a:r>
              <a:rPr lang="el-GR" smtClean="0"/>
              <a:t>Η βαρύτητα </a:t>
            </a:r>
            <a:endParaRPr lang="el-GR"/>
          </a:p>
        </p:txBody>
      </p:sp>
      <p:sp>
        <p:nvSpPr>
          <p:cNvPr id="5" name="4 - Θέση αριθμού διαφάνειας"/>
          <p:cNvSpPr>
            <a:spLocks noGrp="1"/>
          </p:cNvSpPr>
          <p:nvPr>
            <p:ph type="sldNum" sz="quarter" idx="12"/>
          </p:nvPr>
        </p:nvSpPr>
        <p:spPr/>
        <p:txBody>
          <a:bodyPr/>
          <a:lstStyle/>
          <a:p>
            <a:fld id="{262BE1CB-6206-44C6-A3E0-440449CA2315}"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65D70C69-167A-4F21-8430-6759B812ED27}" type="datetime1">
              <a:rPr lang="el-GR" smtClean="0"/>
              <a:t>23/4/2018</a:t>
            </a:fld>
            <a:endParaRPr lang="el-GR"/>
          </a:p>
        </p:txBody>
      </p:sp>
      <p:sp>
        <p:nvSpPr>
          <p:cNvPr id="3" name="2 - Θέση υποσέλιδου"/>
          <p:cNvSpPr>
            <a:spLocks noGrp="1"/>
          </p:cNvSpPr>
          <p:nvPr>
            <p:ph type="ftr" sz="quarter" idx="11"/>
          </p:nvPr>
        </p:nvSpPr>
        <p:spPr/>
        <p:txBody>
          <a:bodyPr/>
          <a:lstStyle/>
          <a:p>
            <a:r>
              <a:rPr lang="el-GR" smtClean="0"/>
              <a:t>Η βαρύτητα </a:t>
            </a:r>
            <a:endParaRPr lang="el-GR"/>
          </a:p>
        </p:txBody>
      </p:sp>
      <p:sp>
        <p:nvSpPr>
          <p:cNvPr id="4" name="3 - Θέση αριθμού διαφάνειας"/>
          <p:cNvSpPr>
            <a:spLocks noGrp="1"/>
          </p:cNvSpPr>
          <p:nvPr>
            <p:ph type="sldNum" sz="quarter" idx="12"/>
          </p:nvPr>
        </p:nvSpPr>
        <p:spPr/>
        <p:txBody>
          <a:bodyPr/>
          <a:lstStyle/>
          <a:p>
            <a:fld id="{262BE1CB-6206-44C6-A3E0-440449CA2315}"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7842045A-B9C3-41B6-A6BE-7E63B334E7BA}" type="datetime1">
              <a:rPr lang="el-GR" smtClean="0"/>
              <a:t>23/4/2018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262BE1CB-6206-44C6-A3E0-440449CA2315}"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FC907F61-FF7C-4F27-8542-13E04E5167DC}" type="datetime1">
              <a:rPr lang="el-GR" smtClean="0"/>
              <a:t>23/4/2018</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262BE1CB-6206-44C6-A3E0-440449CA2315}"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1835696" y="0"/>
            <a:ext cx="7308304" cy="1772816"/>
          </a:xfrm>
          <a:prstGeom prst="rect">
            <a:avLst/>
          </a:prstGeom>
          <a:solidFill>
            <a:schemeClr val="tx1"/>
          </a:solidFill>
        </p:spPr>
        <p:txBody>
          <a:bodyPr vert="horz" lIns="91440" tIns="45720" rIns="91440" bIns="45720" rtlCol="0" anchor="ctr">
            <a:normAutofit/>
          </a:bodyPr>
          <a:lstStyle/>
          <a:p>
            <a:endParaRPr lang="el-GR" dirty="0"/>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dirty="0" err="1" smtClean="0"/>
              <a:t>Kλικ</a:t>
            </a:r>
            <a:r>
              <a:rPr lang="el-GR" dirty="0" smtClean="0"/>
              <a:t> για επεξεργασία των στυλ του υποδείγματος</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ACBAF0-5A83-4866-8826-23C120765589}" type="datetime1">
              <a:rPr lang="el-GR" smtClean="0"/>
              <a:t>23/4/2018</a:t>
            </a:fld>
            <a:endParaRPr lang="el-GR" dirty="0"/>
          </a:p>
        </p:txBody>
      </p:sp>
      <p:sp>
        <p:nvSpPr>
          <p:cNvPr id="5" name="4 - Θέση υποσέλιδου"/>
          <p:cNvSpPr>
            <a:spLocks noGrp="1"/>
          </p:cNvSpPr>
          <p:nvPr>
            <p:ph type="ftr" sz="quarter" idx="3"/>
          </p:nvPr>
        </p:nvSpPr>
        <p:spPr>
          <a:xfrm>
            <a:off x="2771800" y="630932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l-GR" dirty="0" smtClean="0"/>
              <a:t>Η βαρύτητα </a:t>
            </a:r>
            <a:endParaRPr lang="el-GR" dirty="0"/>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2BE1CB-6206-44C6-A3E0-440449CA2315}" type="slidenum">
              <a:rPr lang="el-GR" smtClean="0"/>
              <a:t>‹#›</a:t>
            </a:fld>
            <a:endParaRPr lang="el-GR"/>
          </a:p>
        </p:txBody>
      </p:sp>
      <p:pic>
        <p:nvPicPr>
          <p:cNvPr id="7" name="6 - Εικόνα" descr="νευτωνας.jpg"/>
          <p:cNvPicPr>
            <a:picLocks noChangeAspect="1"/>
          </p:cNvPicPr>
          <p:nvPr userDrawn="1"/>
        </p:nvPicPr>
        <p:blipFill>
          <a:blip r:embed="rId13" cstate="print"/>
          <a:stretch>
            <a:fillRect/>
          </a:stretch>
        </p:blipFill>
        <p:spPr>
          <a:xfrm>
            <a:off x="0" y="4610100"/>
            <a:ext cx="2038350" cy="2247900"/>
          </a:xfrm>
          <a:prstGeom prst="rect">
            <a:avLst/>
          </a:prstGeom>
        </p:spPr>
      </p:pic>
      <p:pic>
        <p:nvPicPr>
          <p:cNvPr id="8" name="7 - Εικόνα" descr="πτδε πδμ.jpg"/>
          <p:cNvPicPr>
            <a:picLocks noChangeAspect="1"/>
          </p:cNvPicPr>
          <p:nvPr userDrawn="1"/>
        </p:nvPicPr>
        <p:blipFill>
          <a:blip r:embed="rId14" cstate="print"/>
          <a:stretch>
            <a:fillRect/>
          </a:stretch>
        </p:blipFill>
        <p:spPr>
          <a:xfrm>
            <a:off x="0" y="0"/>
            <a:ext cx="1857375" cy="1905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1400" kern="1200"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2130425"/>
            <a:ext cx="9144000" cy="1470025"/>
          </a:xfrm>
          <a:solidFill>
            <a:schemeClr val="tx1"/>
          </a:solidFill>
        </p:spPr>
        <p:txBody>
          <a:bodyPr>
            <a:normAutofit/>
          </a:bodyPr>
          <a:lstStyle/>
          <a:p>
            <a:r>
              <a:rPr lang="el-GR" sz="4400" dirty="0" smtClean="0">
                <a:solidFill>
                  <a:schemeClr val="bg1"/>
                </a:solidFill>
              </a:rPr>
              <a:t>ΒΑΡΥΤΗΤΑ </a:t>
            </a:r>
            <a:endParaRPr lang="el-GR" sz="4400" dirty="0">
              <a:solidFill>
                <a:schemeClr val="bg1"/>
              </a:solidFill>
            </a:endParaRPr>
          </a:p>
        </p:txBody>
      </p:sp>
      <p:sp>
        <p:nvSpPr>
          <p:cNvPr id="3" name="2 - Υπότιτλος"/>
          <p:cNvSpPr>
            <a:spLocks noGrp="1"/>
          </p:cNvSpPr>
          <p:nvPr>
            <p:ph type="subTitle" idx="1"/>
          </p:nvPr>
        </p:nvSpPr>
        <p:spPr/>
        <p:txBody>
          <a:bodyPr/>
          <a:lstStyle/>
          <a:p>
            <a:r>
              <a:rPr lang="el-GR" dirty="0" smtClean="0"/>
              <a:t>ΠΑΓΩΝΗ ΜΑΓΔΑΛΗΝΗ </a:t>
            </a:r>
          </a:p>
          <a:p>
            <a:r>
              <a:rPr lang="el-GR" dirty="0" smtClean="0"/>
              <a:t>ΑΕΜ</a:t>
            </a:r>
            <a:r>
              <a:rPr lang="en-US" dirty="0" smtClean="0"/>
              <a:t>:4273</a:t>
            </a:r>
            <a:endParaRPr lang="el-GR" dirty="0"/>
          </a:p>
        </p:txBody>
      </p:sp>
      <p:sp>
        <p:nvSpPr>
          <p:cNvPr id="4" name="3 - Θέση αριθμού διαφάνειας"/>
          <p:cNvSpPr>
            <a:spLocks noGrp="1"/>
          </p:cNvSpPr>
          <p:nvPr>
            <p:ph type="sldNum" sz="quarter" idx="12"/>
          </p:nvPr>
        </p:nvSpPr>
        <p:spPr/>
        <p:txBody>
          <a:bodyPr/>
          <a:lstStyle/>
          <a:p>
            <a:r>
              <a:rPr lang="el-GR" smtClean="0"/>
              <a:t>1</a:t>
            </a:r>
            <a:endParaRPr lang="el-GR" dirty="0"/>
          </a:p>
        </p:txBody>
      </p:sp>
      <p:sp>
        <p:nvSpPr>
          <p:cNvPr id="5" name="4 - Θέση υποσέλιδου"/>
          <p:cNvSpPr>
            <a:spLocks noGrp="1"/>
          </p:cNvSpPr>
          <p:nvPr>
            <p:ph type="ftr" sz="quarter" idx="11"/>
          </p:nvPr>
        </p:nvSpPr>
        <p:spPr/>
        <p:txBody>
          <a:bodyPr/>
          <a:lstStyle/>
          <a:p>
            <a:r>
              <a:rPr lang="el-GR" smtClean="0"/>
              <a:t>Η βαρύτητα </a:t>
            </a:r>
            <a:endParaRPr lang="el-GR" dirty="0"/>
          </a:p>
        </p:txBody>
      </p:sp>
      <p:sp>
        <p:nvSpPr>
          <p:cNvPr id="6" name="5 - TextBox"/>
          <p:cNvSpPr txBox="1"/>
          <p:nvPr/>
        </p:nvSpPr>
        <p:spPr>
          <a:xfrm>
            <a:off x="1835696" y="0"/>
            <a:ext cx="7092280" cy="253916"/>
          </a:xfrm>
          <a:prstGeom prst="rect">
            <a:avLst/>
          </a:prstGeom>
          <a:noFill/>
        </p:spPr>
        <p:txBody>
          <a:bodyPr wrap="square" rtlCol="0">
            <a:spAutoFit/>
          </a:bodyPr>
          <a:lstStyle/>
          <a:p>
            <a:r>
              <a:rPr lang="el-GR" sz="1050" i="1" dirty="0" smtClean="0"/>
              <a:t>Παιδαγωγικό Τμήμα </a:t>
            </a:r>
            <a:r>
              <a:rPr lang="el-GR" sz="1050" i="1" dirty="0"/>
              <a:t>Δ</a:t>
            </a:r>
            <a:r>
              <a:rPr lang="el-GR" sz="1050" i="1" dirty="0" smtClean="0"/>
              <a:t>ημοτικής </a:t>
            </a:r>
            <a:r>
              <a:rPr lang="el-GR" sz="1050" i="1" dirty="0"/>
              <a:t>Ε</a:t>
            </a:r>
            <a:r>
              <a:rPr lang="el-GR" sz="1050" i="1" dirty="0" smtClean="0"/>
              <a:t>κπαίδευσης</a:t>
            </a:r>
            <a:endParaRPr lang="el-GR" sz="1050" i="1"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763688" y="0"/>
            <a:ext cx="7380312" cy="1844824"/>
          </a:xfrm>
          <a:solidFill>
            <a:schemeClr val="tx1"/>
          </a:solidFill>
        </p:spPr>
        <p:txBody>
          <a:bodyPr>
            <a:normAutofit/>
          </a:bodyPr>
          <a:lstStyle/>
          <a:p>
            <a:r>
              <a:rPr lang="el-GR" sz="4400" dirty="0" smtClean="0">
                <a:solidFill>
                  <a:schemeClr val="bg1"/>
                </a:solidFill>
              </a:rPr>
              <a:t>Βαρύτητα </a:t>
            </a:r>
            <a:endParaRPr lang="el-GR" sz="4400" dirty="0">
              <a:solidFill>
                <a:schemeClr val="bg1"/>
              </a:solidFill>
            </a:endParaRPr>
          </a:p>
        </p:txBody>
      </p:sp>
      <p:sp>
        <p:nvSpPr>
          <p:cNvPr id="3" name="2 - Θέση περιεχομένου"/>
          <p:cNvSpPr>
            <a:spLocks noGrp="1"/>
          </p:cNvSpPr>
          <p:nvPr>
            <p:ph idx="1"/>
          </p:nvPr>
        </p:nvSpPr>
        <p:spPr>
          <a:xfrm>
            <a:off x="539552" y="1844824"/>
            <a:ext cx="8229600" cy="4525963"/>
          </a:xfrm>
        </p:spPr>
        <p:txBody>
          <a:bodyPr>
            <a:normAutofit fontScale="55000" lnSpcReduction="20000"/>
          </a:bodyPr>
          <a:lstStyle/>
          <a:p>
            <a:r>
              <a:rPr lang="el-GR" sz="3600" dirty="0" smtClean="0"/>
              <a:t>Στη φυσική, βαρύτητα ονομάζεται η ιδιότητα των υλικών σωμάτων να έλκουν και να έλκονται αμοιβαία με άλλα υλικά σώματα. Τα </a:t>
            </a:r>
            <a:r>
              <a:rPr lang="el-GR" sz="3600" dirty="0" err="1" smtClean="0"/>
              <a:t>ελκόμενα</a:t>
            </a:r>
            <a:r>
              <a:rPr lang="el-GR" sz="3600"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r>
              <a:rPr lang="el-GR" sz="3600" dirty="0" smtClean="0"/>
              <a:t>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a:t>
            </a:r>
          </a:p>
          <a:p>
            <a:r>
              <a:rPr lang="el-GR" sz="3600" dirty="0" smtClean="0"/>
              <a:t>Η βαρύτητα είναι μία από τις τέσσερις βασικές αλληλεπιδράσεις στη φύση. Οι άλλες τρεις είναι η ηλεκτρομαγνητική δύναμη, η ασθενής πυρηνική και η ισχυρή πυρηνική. </a:t>
            </a:r>
          </a:p>
        </p:txBody>
      </p:sp>
      <p:sp>
        <p:nvSpPr>
          <p:cNvPr id="4" name="3 - Θέση αριθμού διαφάνειας"/>
          <p:cNvSpPr>
            <a:spLocks noGrp="1"/>
          </p:cNvSpPr>
          <p:nvPr>
            <p:ph type="sldNum" sz="quarter" idx="12"/>
          </p:nvPr>
        </p:nvSpPr>
        <p:spPr/>
        <p:txBody>
          <a:bodyPr/>
          <a:lstStyle/>
          <a:p>
            <a:fld id="{262BE1CB-6206-44C6-A3E0-440449CA2315}" type="slidenum">
              <a:rPr lang="el-GR" smtClean="0"/>
              <a:t>2</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dirty="0" smtClean="0"/>
          </a:p>
        </p:txBody>
      </p:sp>
      <p:sp>
        <p:nvSpPr>
          <p:cNvPr id="7" name="6 - TextBox"/>
          <p:cNvSpPr txBox="1"/>
          <p:nvPr/>
        </p:nvSpPr>
        <p:spPr>
          <a:xfrm>
            <a:off x="1835696" y="0"/>
            <a:ext cx="7092280" cy="253916"/>
          </a:xfrm>
          <a:prstGeom prst="rect">
            <a:avLst/>
          </a:prstGeom>
          <a:noFill/>
        </p:spPr>
        <p:txBody>
          <a:bodyPr wrap="square" rtlCol="0">
            <a:spAutoFit/>
          </a:bodyPr>
          <a:lstStyle/>
          <a:p>
            <a:r>
              <a:rPr lang="el-GR" sz="1050" i="1" dirty="0" smtClean="0">
                <a:solidFill>
                  <a:schemeClr val="bg1"/>
                </a:solidFill>
              </a:rPr>
              <a:t>Παιδαγωγικό Τμήμα </a:t>
            </a:r>
            <a:r>
              <a:rPr lang="el-GR" sz="1050" i="1" dirty="0">
                <a:solidFill>
                  <a:schemeClr val="bg1"/>
                </a:solidFill>
              </a:rPr>
              <a:t>Δ</a:t>
            </a:r>
            <a:r>
              <a:rPr lang="el-GR" sz="1050" i="1" dirty="0" smtClean="0">
                <a:solidFill>
                  <a:schemeClr val="bg1"/>
                </a:solidFill>
              </a:rPr>
              <a:t>ημοτικής </a:t>
            </a:r>
            <a:r>
              <a:rPr lang="el-GR" sz="1050" i="1" dirty="0">
                <a:solidFill>
                  <a:schemeClr val="bg1"/>
                </a:solidFill>
              </a:rPr>
              <a:t>Ε</a:t>
            </a:r>
            <a:r>
              <a:rPr lang="el-GR" sz="1050" i="1" dirty="0" smtClean="0">
                <a:solidFill>
                  <a:schemeClr val="bg1"/>
                </a:solidFill>
              </a:rPr>
              <a:t>κπαίδευσης</a:t>
            </a:r>
            <a:endParaRPr lang="el-GR" sz="1050" i="1"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763688" y="0"/>
            <a:ext cx="7380312" cy="1844824"/>
          </a:xfrm>
          <a:solidFill>
            <a:schemeClr val="tx1"/>
          </a:solidFill>
        </p:spPr>
        <p:txBody>
          <a:bodyPr>
            <a:noAutofit/>
          </a:bodyPr>
          <a:lstStyle/>
          <a:p>
            <a:r>
              <a:rPr lang="el-GR" sz="4400" dirty="0" smtClean="0">
                <a:solidFill>
                  <a:schemeClr val="bg1"/>
                </a:solidFill>
              </a:rPr>
              <a:t>Ποιος ανακάλυψε την βαρύτητα </a:t>
            </a:r>
            <a:endParaRPr lang="el-GR" sz="4400" dirty="0">
              <a:solidFill>
                <a:schemeClr val="bg1"/>
              </a:solidFill>
            </a:endParaRPr>
          </a:p>
        </p:txBody>
      </p:sp>
      <p:sp>
        <p:nvSpPr>
          <p:cNvPr id="3" name="2 - Θέση περιεχομένου"/>
          <p:cNvSpPr>
            <a:spLocks noGrp="1"/>
          </p:cNvSpPr>
          <p:nvPr>
            <p:ph idx="1"/>
          </p:nvPr>
        </p:nvSpPr>
        <p:spPr>
          <a:xfrm>
            <a:off x="539552" y="1844824"/>
            <a:ext cx="8229600" cy="4525963"/>
          </a:xfrm>
        </p:spPr>
        <p:txBody>
          <a:bodyPr>
            <a:normAutofit/>
          </a:bodyPr>
          <a:lstStyle/>
          <a:p>
            <a:r>
              <a:rPr lang="el-GR" sz="2200" dirty="0" smtClean="0"/>
              <a:t>Το 1687 ο Άγγλος μαθηματικός Σερ Ισαάκ Νεύτων (</a:t>
            </a:r>
            <a:r>
              <a:rPr lang="el-GR" sz="2200" dirty="0" err="1" smtClean="0"/>
              <a:t>Sir</a:t>
            </a:r>
            <a:r>
              <a:rPr lang="el-GR" sz="2200" dirty="0" smtClean="0"/>
              <a:t> </a:t>
            </a:r>
            <a:r>
              <a:rPr lang="el-GR" sz="2200" dirty="0" err="1" smtClean="0"/>
              <a:t>Isaac</a:t>
            </a:r>
            <a:r>
              <a:rPr lang="el-GR" sz="2200" dirty="0" smtClean="0"/>
              <a:t> </a:t>
            </a:r>
            <a:r>
              <a:rPr lang="el-GR" sz="2200" dirty="0" err="1" smtClean="0"/>
              <a:t>Newton</a:t>
            </a:r>
            <a:r>
              <a:rPr lang="el-GR" sz="2200" dirty="0" smtClean="0"/>
              <a:t>) δημοσίευσε το διάσημο έργο του "</a:t>
            </a:r>
            <a:r>
              <a:rPr lang="el-GR" sz="2200" dirty="0" err="1" smtClean="0"/>
              <a:t>Principia</a:t>
            </a:r>
            <a:r>
              <a:rPr lang="el-GR" sz="2200"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a:p>
            <a:endParaRPr lang="el-GR" dirty="0"/>
          </a:p>
        </p:txBody>
      </p:sp>
      <p:sp>
        <p:nvSpPr>
          <p:cNvPr id="4" name="3 - Θέση αριθμού διαφάνειας"/>
          <p:cNvSpPr>
            <a:spLocks noGrp="1"/>
          </p:cNvSpPr>
          <p:nvPr>
            <p:ph type="sldNum" sz="quarter" idx="12"/>
          </p:nvPr>
        </p:nvSpPr>
        <p:spPr/>
        <p:txBody>
          <a:bodyPr/>
          <a:lstStyle/>
          <a:p>
            <a:fld id="{262BE1CB-6206-44C6-A3E0-440449CA2315}" type="slidenum">
              <a:rPr lang="el-GR" smtClean="0"/>
              <a:t>3</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dirty="0" smtClean="0"/>
          </a:p>
        </p:txBody>
      </p:sp>
      <p:sp>
        <p:nvSpPr>
          <p:cNvPr id="6" name="5 - TextBox"/>
          <p:cNvSpPr txBox="1"/>
          <p:nvPr/>
        </p:nvSpPr>
        <p:spPr>
          <a:xfrm>
            <a:off x="1835696" y="0"/>
            <a:ext cx="7092280" cy="253916"/>
          </a:xfrm>
          <a:prstGeom prst="rect">
            <a:avLst/>
          </a:prstGeom>
          <a:noFill/>
        </p:spPr>
        <p:txBody>
          <a:bodyPr wrap="square" rtlCol="0">
            <a:spAutoFit/>
          </a:bodyPr>
          <a:lstStyle/>
          <a:p>
            <a:r>
              <a:rPr lang="el-GR" sz="1050" i="1" dirty="0" smtClean="0">
                <a:solidFill>
                  <a:schemeClr val="bg1"/>
                </a:solidFill>
              </a:rPr>
              <a:t>Παιδαγωγικό Τμήμα </a:t>
            </a:r>
            <a:r>
              <a:rPr lang="el-GR" sz="1050" i="1" dirty="0">
                <a:solidFill>
                  <a:schemeClr val="bg1"/>
                </a:solidFill>
              </a:rPr>
              <a:t>Δ</a:t>
            </a:r>
            <a:r>
              <a:rPr lang="el-GR" sz="1050" i="1" dirty="0" smtClean="0">
                <a:solidFill>
                  <a:schemeClr val="bg1"/>
                </a:solidFill>
              </a:rPr>
              <a:t>ημοτικής </a:t>
            </a:r>
            <a:r>
              <a:rPr lang="el-GR" sz="1050" i="1" dirty="0">
                <a:solidFill>
                  <a:schemeClr val="bg1"/>
                </a:solidFill>
              </a:rPr>
              <a:t>Ε</a:t>
            </a:r>
            <a:r>
              <a:rPr lang="el-GR" sz="1050" i="1" dirty="0" smtClean="0">
                <a:solidFill>
                  <a:schemeClr val="bg1"/>
                </a:solidFill>
              </a:rPr>
              <a:t>κπαίδευσης</a:t>
            </a:r>
            <a:endParaRPr lang="el-GR" sz="1050" i="1"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763688" y="0"/>
            <a:ext cx="7380312" cy="1772816"/>
          </a:xfrm>
        </p:spPr>
        <p:txBody>
          <a:bodyPr>
            <a:noAutofit/>
          </a:bodyPr>
          <a:lstStyle/>
          <a:p>
            <a:r>
              <a:rPr lang="el-GR" sz="4400" dirty="0" smtClean="0">
                <a:solidFill>
                  <a:schemeClr val="bg1"/>
                </a:solidFill>
              </a:rPr>
              <a:t>Πως επηρεάζει η βαρύτητα την καθημερινότητα</a:t>
            </a:r>
            <a:endParaRPr lang="el-GR" sz="4400" dirty="0">
              <a:solidFill>
                <a:schemeClr val="bg1"/>
              </a:solidFill>
            </a:endParaRPr>
          </a:p>
        </p:txBody>
      </p:sp>
      <p:graphicFrame>
        <p:nvGraphicFramePr>
          <p:cNvPr id="4" name="3 - Θέση περιεχομένου"/>
          <p:cNvGraphicFramePr>
            <a:graphicFrameLocks noGrp="1"/>
          </p:cNvGraphicFramePr>
          <p:nvPr>
            <p:ph idx="1"/>
          </p:nvPr>
        </p:nvGraphicFramePr>
        <p:xfrm>
          <a:off x="1259632" y="184482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 Θέση αριθμού διαφάνειας"/>
          <p:cNvSpPr>
            <a:spLocks noGrp="1"/>
          </p:cNvSpPr>
          <p:nvPr>
            <p:ph type="sldNum" sz="quarter" idx="12"/>
          </p:nvPr>
        </p:nvSpPr>
        <p:spPr/>
        <p:txBody>
          <a:bodyPr/>
          <a:lstStyle/>
          <a:p>
            <a:fld id="{262BE1CB-6206-44C6-A3E0-440449CA2315}" type="slidenum">
              <a:rPr lang="el-GR" smtClean="0"/>
              <a:t>4</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dirty="0" smtClean="0"/>
          </a:p>
        </p:txBody>
      </p:sp>
      <p:sp>
        <p:nvSpPr>
          <p:cNvPr id="7" name="6 - TextBox"/>
          <p:cNvSpPr txBox="1"/>
          <p:nvPr/>
        </p:nvSpPr>
        <p:spPr>
          <a:xfrm>
            <a:off x="1835696" y="0"/>
            <a:ext cx="7092280" cy="253916"/>
          </a:xfrm>
          <a:prstGeom prst="rect">
            <a:avLst/>
          </a:prstGeom>
          <a:noFill/>
        </p:spPr>
        <p:txBody>
          <a:bodyPr wrap="square" rtlCol="0">
            <a:spAutoFit/>
          </a:bodyPr>
          <a:lstStyle/>
          <a:p>
            <a:r>
              <a:rPr lang="el-GR" sz="1050" i="1" dirty="0" smtClean="0">
                <a:solidFill>
                  <a:schemeClr val="bg1"/>
                </a:solidFill>
              </a:rPr>
              <a:t>Παιδαγωγικό Τμήμα </a:t>
            </a:r>
            <a:r>
              <a:rPr lang="el-GR" sz="1050" i="1" dirty="0">
                <a:solidFill>
                  <a:schemeClr val="bg1"/>
                </a:solidFill>
              </a:rPr>
              <a:t>Δ</a:t>
            </a:r>
            <a:r>
              <a:rPr lang="el-GR" sz="1050" i="1" dirty="0" smtClean="0">
                <a:solidFill>
                  <a:schemeClr val="bg1"/>
                </a:solidFill>
              </a:rPr>
              <a:t>ημοτικής </a:t>
            </a:r>
            <a:r>
              <a:rPr lang="el-GR" sz="1050" i="1" dirty="0">
                <a:solidFill>
                  <a:schemeClr val="bg1"/>
                </a:solidFill>
              </a:rPr>
              <a:t>Ε</a:t>
            </a:r>
            <a:r>
              <a:rPr lang="el-GR" sz="1050" i="1" dirty="0" smtClean="0">
                <a:solidFill>
                  <a:schemeClr val="bg1"/>
                </a:solidFill>
              </a:rPr>
              <a:t>κπαίδευσης</a:t>
            </a:r>
            <a:endParaRPr lang="el-GR" sz="1050" i="1"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4400" dirty="0" smtClean="0">
                <a:solidFill>
                  <a:schemeClr val="bg1"/>
                </a:solidFill>
              </a:rPr>
              <a:t>Η βαρύτητα στη σελήνη</a:t>
            </a:r>
            <a:endParaRPr lang="el-GR" sz="4400" dirty="0">
              <a:solidFill>
                <a:schemeClr val="bg1"/>
              </a:solidFill>
            </a:endParaRPr>
          </a:p>
        </p:txBody>
      </p:sp>
      <p:sp>
        <p:nvSpPr>
          <p:cNvPr id="3" name="2 - Θέση περιεχομένου"/>
          <p:cNvSpPr>
            <a:spLocks noGrp="1"/>
          </p:cNvSpPr>
          <p:nvPr>
            <p:ph idx="1"/>
          </p:nvPr>
        </p:nvSpPr>
        <p:spPr>
          <a:xfrm>
            <a:off x="539552" y="1844824"/>
            <a:ext cx="8229600" cy="4525963"/>
          </a:xfrm>
        </p:spPr>
        <p:txBody>
          <a:bodyPr>
            <a:normAutofit/>
          </a:bodyPr>
          <a:lstStyle/>
          <a:p>
            <a:r>
              <a:rPr lang="el-GR" sz="2000" dirty="0" smtClean="0"/>
              <a:t>H σελήνη είναι ο πέμπτος μεγαλύτερος δορυφόρος στο ηλιακό σύστημα.</a:t>
            </a:r>
          </a:p>
          <a:p>
            <a:r>
              <a:rPr lang="el-GR" sz="2000" dirty="0" smtClean="0"/>
              <a:t>Η βαρύτητα στην επιφάνεια της Σελήνης είναι σε ένταση το 1/6 περίπου αυτής της Γης.</a:t>
            </a:r>
          </a:p>
          <a:p>
            <a:r>
              <a:rPr lang="el-GR" sz="2000" dirty="0" smtClean="0"/>
              <a:t>Η ένταση της βαρύτητας στην επιφάνεια της σελήνης είναι το 1/6 της βαρύτητας της Γης. Δηλαδή αν κάποιος ζυγίζει 70 </a:t>
            </a:r>
            <a:r>
              <a:rPr lang="el-GR" sz="2000" dirty="0" err="1" smtClean="0"/>
              <a:t>kg</a:t>
            </a:r>
            <a:r>
              <a:rPr lang="el-GR" sz="2000" dirty="0" smtClean="0"/>
              <a:t> στη γη, στη σελήνη θα ζυγίζει 12,5!</a:t>
            </a:r>
          </a:p>
          <a:p>
            <a:endParaRPr lang="el-GR" dirty="0" smtClean="0"/>
          </a:p>
          <a:p>
            <a:endParaRPr lang="el-GR" dirty="0"/>
          </a:p>
        </p:txBody>
      </p:sp>
      <p:sp>
        <p:nvSpPr>
          <p:cNvPr id="4" name="3 - Θέση αριθμού διαφάνειας"/>
          <p:cNvSpPr>
            <a:spLocks noGrp="1"/>
          </p:cNvSpPr>
          <p:nvPr>
            <p:ph type="sldNum" sz="quarter" idx="12"/>
          </p:nvPr>
        </p:nvSpPr>
        <p:spPr/>
        <p:txBody>
          <a:bodyPr/>
          <a:lstStyle/>
          <a:p>
            <a:fld id="{262BE1CB-6206-44C6-A3E0-440449CA2315}" type="slidenum">
              <a:rPr lang="el-GR" smtClean="0"/>
              <a:t>5</a:t>
            </a:fld>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dirty="0" smtClean="0"/>
          </a:p>
        </p:txBody>
      </p:sp>
      <p:sp>
        <p:nvSpPr>
          <p:cNvPr id="6" name="5 - TextBox"/>
          <p:cNvSpPr txBox="1"/>
          <p:nvPr/>
        </p:nvSpPr>
        <p:spPr>
          <a:xfrm>
            <a:off x="1835696" y="0"/>
            <a:ext cx="7092280" cy="253916"/>
          </a:xfrm>
          <a:prstGeom prst="rect">
            <a:avLst/>
          </a:prstGeom>
          <a:noFill/>
        </p:spPr>
        <p:txBody>
          <a:bodyPr wrap="square" rtlCol="0">
            <a:spAutoFit/>
          </a:bodyPr>
          <a:lstStyle/>
          <a:p>
            <a:r>
              <a:rPr lang="el-GR" sz="1050" i="1" dirty="0" smtClean="0">
                <a:solidFill>
                  <a:schemeClr val="bg1"/>
                </a:solidFill>
              </a:rPr>
              <a:t>Παιδαγωγικό Τμήμα </a:t>
            </a:r>
            <a:r>
              <a:rPr lang="el-GR" sz="1050" i="1" dirty="0">
                <a:solidFill>
                  <a:schemeClr val="bg1"/>
                </a:solidFill>
              </a:rPr>
              <a:t>Δ</a:t>
            </a:r>
            <a:r>
              <a:rPr lang="el-GR" sz="1050" i="1" dirty="0" smtClean="0">
                <a:solidFill>
                  <a:schemeClr val="bg1"/>
                </a:solidFill>
              </a:rPr>
              <a:t>ημοτικής </a:t>
            </a:r>
            <a:r>
              <a:rPr lang="el-GR" sz="1050" i="1" dirty="0">
                <a:solidFill>
                  <a:schemeClr val="bg1"/>
                </a:solidFill>
              </a:rPr>
              <a:t>Ε</a:t>
            </a:r>
            <a:r>
              <a:rPr lang="el-GR" sz="1050" i="1" dirty="0" smtClean="0">
                <a:solidFill>
                  <a:schemeClr val="bg1"/>
                </a:solidFill>
              </a:rPr>
              <a:t>κπαίδευσης</a:t>
            </a:r>
            <a:endParaRPr lang="el-GR" sz="1050" i="1"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endParaRPr lang="el-GR" dirty="0"/>
          </a:p>
        </p:txBody>
      </p:sp>
      <p:sp>
        <p:nvSpPr>
          <p:cNvPr id="3" name="2 - Θέση περιεχομένου"/>
          <p:cNvSpPr>
            <a:spLocks noGrp="1"/>
          </p:cNvSpPr>
          <p:nvPr>
            <p:ph idx="1"/>
          </p:nvPr>
        </p:nvSpPr>
        <p:spPr/>
        <p:txBody>
          <a:bodyPr/>
          <a:lstStyle/>
          <a:p>
            <a:pPr algn="ctr">
              <a:buNone/>
            </a:pPr>
            <a:endParaRPr lang="en-US" dirty="0" smtClean="0"/>
          </a:p>
          <a:p>
            <a:pPr algn="ctr">
              <a:buNone/>
            </a:pPr>
            <a:r>
              <a:rPr lang="el-GR" dirty="0" smtClean="0"/>
              <a:t>Σας ευχαριστώ </a:t>
            </a:r>
            <a:endParaRPr lang="el-GR" dirty="0"/>
          </a:p>
        </p:txBody>
      </p:sp>
      <p:pic>
        <p:nvPicPr>
          <p:cNvPr id="4" name="3 - Εικόνα" descr="νευτωνας.jpg"/>
          <p:cNvPicPr>
            <a:picLocks noChangeAspect="1"/>
          </p:cNvPicPr>
          <p:nvPr/>
        </p:nvPicPr>
        <p:blipFill>
          <a:blip r:embed="rId2" cstate="print"/>
          <a:stretch>
            <a:fillRect/>
          </a:stretch>
        </p:blipFill>
        <p:spPr>
          <a:xfrm>
            <a:off x="0" y="4610100"/>
            <a:ext cx="2038350" cy="2247900"/>
          </a:xfrm>
          <a:prstGeom prst="rect">
            <a:avLst/>
          </a:prstGeom>
        </p:spPr>
      </p:pic>
      <p:sp>
        <p:nvSpPr>
          <p:cNvPr id="5" name="4 - Θέση αριθμού διαφάνειας"/>
          <p:cNvSpPr>
            <a:spLocks noGrp="1"/>
          </p:cNvSpPr>
          <p:nvPr>
            <p:ph type="sldNum" sz="quarter" idx="12"/>
          </p:nvPr>
        </p:nvSpPr>
        <p:spPr/>
        <p:txBody>
          <a:bodyPr/>
          <a:lstStyle/>
          <a:p>
            <a:fld id="{262BE1CB-6206-44C6-A3E0-440449CA2315}" type="slidenum">
              <a:rPr lang="el-GR" smtClean="0"/>
              <a:t>6</a:t>
            </a:fld>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dirty="0" smtClean="0"/>
          </a:p>
        </p:txBody>
      </p:sp>
      <p:sp>
        <p:nvSpPr>
          <p:cNvPr id="7" name="6 - TextBox"/>
          <p:cNvSpPr txBox="1"/>
          <p:nvPr/>
        </p:nvSpPr>
        <p:spPr>
          <a:xfrm>
            <a:off x="1835696" y="0"/>
            <a:ext cx="7092280" cy="253916"/>
          </a:xfrm>
          <a:prstGeom prst="rect">
            <a:avLst/>
          </a:prstGeom>
          <a:noFill/>
        </p:spPr>
        <p:txBody>
          <a:bodyPr wrap="square" rtlCol="0">
            <a:spAutoFit/>
          </a:bodyPr>
          <a:lstStyle/>
          <a:p>
            <a:r>
              <a:rPr lang="el-GR" sz="1050" i="1" dirty="0" smtClean="0">
                <a:solidFill>
                  <a:schemeClr val="bg1"/>
                </a:solidFill>
              </a:rPr>
              <a:t>Παιδαγωγικό Τμήμα </a:t>
            </a:r>
            <a:r>
              <a:rPr lang="el-GR" sz="1050" i="1" dirty="0">
                <a:solidFill>
                  <a:schemeClr val="bg1"/>
                </a:solidFill>
              </a:rPr>
              <a:t>Δ</a:t>
            </a:r>
            <a:r>
              <a:rPr lang="el-GR" sz="1050" i="1" dirty="0" smtClean="0">
                <a:solidFill>
                  <a:schemeClr val="bg1"/>
                </a:solidFill>
              </a:rPr>
              <a:t>ημοτικής </a:t>
            </a:r>
            <a:r>
              <a:rPr lang="el-GR" sz="1050" i="1" dirty="0">
                <a:solidFill>
                  <a:schemeClr val="bg1"/>
                </a:solidFill>
              </a:rPr>
              <a:t>Ε</a:t>
            </a:r>
            <a:r>
              <a:rPr lang="el-GR" sz="1050" i="1" dirty="0" smtClean="0">
                <a:solidFill>
                  <a:schemeClr val="bg1"/>
                </a:solidFill>
              </a:rPr>
              <a:t>κπαίδευσης</a:t>
            </a:r>
            <a:endParaRPr lang="el-GR" sz="1050" i="1" dirty="0">
              <a:solidFill>
                <a:schemeClr val="bg1"/>
              </a:solidFill>
            </a:endParaRPr>
          </a:p>
        </p:txBody>
      </p:sp>
      <p:pic>
        <p:nvPicPr>
          <p:cNvPr id="8" name="7 - Εικόνα" descr="THANKS.jpg"/>
          <p:cNvPicPr>
            <a:picLocks noChangeAspect="1"/>
          </p:cNvPicPr>
          <p:nvPr/>
        </p:nvPicPr>
        <p:blipFill>
          <a:blip r:embed="rId3" cstate="print"/>
          <a:stretch>
            <a:fillRect/>
          </a:stretch>
        </p:blipFill>
        <p:spPr>
          <a:xfrm>
            <a:off x="2843808" y="3140968"/>
            <a:ext cx="3535680" cy="2353056"/>
          </a:xfrm>
          <a:prstGeom prst="rect">
            <a:avLst/>
          </a:prstGeom>
        </p:spPr>
      </p:pic>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Η βαρύτητα">
  <a:themeElements>
    <a:clrScheme name="Διαβάθμιση του γκρι">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119</Words>
  <Application>Microsoft Office PowerPoint</Application>
  <PresentationFormat>Προβολή στην οθόνη (4:3)</PresentationFormat>
  <Paragraphs>38</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Η βαρύτητα</vt:lpstr>
      <vt:lpstr>ΒΑΡΥΤΗΤΑ </vt:lpstr>
      <vt:lpstr>Βαρύτητα </vt:lpstr>
      <vt:lpstr>Ποιος ανακάλυψε την βαρύτητα </vt:lpstr>
      <vt:lpstr>Πως επηρεάζει η βαρύτητα την καθημερινότητα</vt:lpstr>
      <vt:lpstr>Η βαρύτητα στη σελήνη</vt:lpstr>
      <vt:lpstr>Διαφάνεια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dc:title>
  <dc:creator>12</dc:creator>
  <cp:lastModifiedBy>12</cp:lastModifiedBy>
  <cp:revision>10</cp:revision>
  <dcterms:created xsi:type="dcterms:W3CDTF">2018-04-23T17:20:31Z</dcterms:created>
  <dcterms:modified xsi:type="dcterms:W3CDTF">2018-04-23T18:55:41Z</dcterms:modified>
</cp:coreProperties>
</file>